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84" r:id="rId2"/>
    <p:sldId id="285" r:id="rId3"/>
    <p:sldId id="291" r:id="rId4"/>
    <p:sldId id="282" r:id="rId5"/>
    <p:sldId id="268" r:id="rId6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2023/3/16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altLang="zh-CN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altLang="zh-CN" smtClean="0"/>
              <a:pPr/>
              <a:t>2</a:t>
            </a:fld>
            <a:endParaRPr 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altLang="zh-CN" smtClean="0"/>
              <a:pPr/>
              <a:t>3</a:t>
            </a:fld>
            <a:endParaRPr 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2023/3/16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2023/3/16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2023/3/16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2023/3/16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2023/3/16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2023/3/16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arrie@dgqinxin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1"/>
          <p:cNvSpPr txBox="1"/>
          <p:nvPr/>
        </p:nvSpPr>
        <p:spPr>
          <a:xfrm>
            <a:off x="2930694" y="3531860"/>
            <a:ext cx="619243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charset="0"/>
                <a:cs typeface="Verdana" panose="020B0604030504040204" charset="0"/>
              </a:rPr>
              <a:t>Contact: </a:t>
            </a:r>
            <a:r>
              <a:rPr lang="en-US" altLang="zh-CN" sz="1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charset="0"/>
                <a:cs typeface="Verdana" panose="020B0604030504040204" charset="0"/>
              </a:rPr>
              <a:t>Carrie Chen </a:t>
            </a:r>
            <a:endParaRPr lang="en-US" altLang="zh-CN" sz="1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panose="020B0604030504040204" charset="0"/>
              <a:cs typeface="Verdana" panose="020B0604030504040204" charset="0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charset="0"/>
                <a:cs typeface="Verdana" panose="020B0604030504040204" charset="0"/>
              </a:rPr>
              <a:t>Email: </a:t>
            </a:r>
            <a:r>
              <a:rPr lang="en-US" altLang="zh-CN" sz="16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charset="0"/>
                <a:cs typeface="Verdana" panose="020B0604030504040204" charset="0"/>
                <a:hlinkClick r:id="rId3"/>
              </a:rPr>
              <a:t>c</a:t>
            </a:r>
            <a:r>
              <a:rPr lang="en-US" altLang="zh-CN" sz="16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charset="0"/>
                <a:cs typeface="Verdana" panose="020B0604030504040204" charset="0"/>
                <a:hlinkClick r:id="rId3"/>
              </a:rPr>
              <a:t>arrie@dgqinxin.com</a:t>
            </a:r>
            <a:endParaRPr lang="en-US" altLang="zh-CN" sz="1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panose="020B0604030504040204" charset="0"/>
              <a:cs typeface="Verdana" panose="020B0604030504040204" charset="0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charset="0"/>
                <a:cs typeface="Verdana" panose="020B0604030504040204" charset="0"/>
              </a:rPr>
              <a:t>Phone/</a:t>
            </a:r>
            <a:r>
              <a:rPr lang="en-US" altLang="zh-CN" sz="16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charset="0"/>
                <a:cs typeface="Verdana" panose="020B0604030504040204" charset="0"/>
              </a:rPr>
              <a:t>wechat</a:t>
            </a:r>
            <a:r>
              <a:rPr lang="en-US" altLang="zh-CN" sz="1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charset="0"/>
                <a:cs typeface="Verdana" panose="020B0604030504040204" charset="0"/>
              </a:rPr>
              <a:t>: +  </a:t>
            </a:r>
            <a:r>
              <a:rPr lang="en-US" altLang="zh-CN" sz="1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charset="0"/>
                <a:cs typeface="Verdana" panose="020B0604030504040204" charset="0"/>
                <a:sym typeface="+mn-ea"/>
              </a:rPr>
              <a:t>13544688138</a:t>
            </a:r>
            <a:endParaRPr lang="en-US" sz="1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panose="020B0604030504040204" charset="0"/>
              <a:cs typeface="Verdana" panose="020B060403050404020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222" y="4445"/>
            <a:ext cx="12196445" cy="814070"/>
          </a:xfrm>
          <a:prstGeom prst="rect">
            <a:avLst/>
          </a:prstGeom>
        </p:spPr>
      </p:pic>
      <p:pic>
        <p:nvPicPr>
          <p:cNvPr id="2" name="图片 1" descr="沁鑫（蓝字）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37355" y="1529715"/>
            <a:ext cx="3167380" cy="1400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385" y="399415"/>
            <a:ext cx="2019300" cy="561975"/>
          </a:xfrm>
          <a:prstGeom prst="rect">
            <a:avLst/>
          </a:prstGeom>
        </p:spPr>
      </p:pic>
      <p:graphicFrame>
        <p:nvGraphicFramePr>
          <p:cNvPr id="10" name="表格 9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50236959"/>
              </p:ext>
            </p:extLst>
          </p:nvPr>
        </p:nvGraphicFramePr>
        <p:xfrm>
          <a:off x="3441199" y="780386"/>
          <a:ext cx="6845935" cy="11309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87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9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4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3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890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dirty="0">
                          <a:solidFill>
                            <a:schemeClr val="bg1"/>
                          </a:solidFill>
                          <a:latin typeface="Verdana" panose="020B0604030504040204" charset="0"/>
                          <a:cs typeface="Verdana" panose="020B0604030504040204" charset="0"/>
                        </a:rPr>
                        <a:t>Model No.</a:t>
                      </a:r>
                    </a:p>
                  </a:txBody>
                  <a:tcPr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dirty="0">
                          <a:solidFill>
                            <a:schemeClr val="bg1"/>
                          </a:solidFill>
                          <a:latin typeface="Verdana" panose="020B0604030504040204" charset="0"/>
                          <a:cs typeface="Verdana" panose="020B0604030504040204" charset="0"/>
                        </a:rPr>
                        <a:t>Power</a:t>
                      </a:r>
                    </a:p>
                    <a:p>
                      <a:pPr algn="ctr"/>
                      <a:r>
                        <a:rPr lang="en-US" altLang="zh-CN" sz="900" b="1" dirty="0">
                          <a:solidFill>
                            <a:schemeClr val="bg1"/>
                          </a:solidFill>
                          <a:latin typeface="Verdana" panose="020B0604030504040204" charset="0"/>
                          <a:cs typeface="Verdana" panose="020B0604030504040204" charset="0"/>
                        </a:rPr>
                        <a:t>Voltage</a:t>
                      </a:r>
                    </a:p>
                  </a:txBody>
                  <a:tcPr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latin typeface="Verdana" panose="020B0604030504040204" charset="0"/>
                          <a:cs typeface="Verdana" panose="020B0604030504040204" charset="0"/>
                          <a:sym typeface="+mn-ea"/>
                        </a:rPr>
                        <a:t> Product Size</a:t>
                      </a:r>
                      <a:endParaRPr lang="en-US" altLang="zh-CN" sz="900" b="1" dirty="0">
                        <a:solidFill>
                          <a:schemeClr val="bg1"/>
                        </a:solidFill>
                        <a:latin typeface="Verdana" panose="020B0604030504040204" charset="0"/>
                        <a:cs typeface="Verdana" panose="020B0604030504040204" charset="0"/>
                        <a:sym typeface="+mn-ea"/>
                      </a:endParaRPr>
                    </a:p>
                  </a:txBody>
                  <a:tcPr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 b="1" dirty="0">
                          <a:solidFill>
                            <a:schemeClr val="bg1"/>
                          </a:solidFill>
                          <a:latin typeface="Verdana" panose="020B0604030504040204" charset="0"/>
                          <a:cs typeface="Verdana" panose="020B0604030504040204" charset="0"/>
                        </a:rPr>
                        <a:t>Material</a:t>
                      </a:r>
                    </a:p>
                  </a:txBody>
                  <a:tcPr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15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>
                          <a:latin typeface="Verdana" panose="020B0604030504040204" charset="0"/>
                          <a:cs typeface="Verdana" panose="020B0604030504040204" charset="0"/>
                          <a:sym typeface="+mn-ea"/>
                        </a:rPr>
                        <a:t>GXIH2-3 </a:t>
                      </a:r>
                      <a:endParaRPr lang="en-US" altLang="zh-CN" sz="900" b="0" dirty="0">
                        <a:solidFill>
                          <a:srgbClr val="404040"/>
                        </a:solidFill>
                        <a:latin typeface="Verdana" panose="020B0604030504040204" charset="0"/>
                        <a:ea typeface="微软雅黑" panose="020B0503020204020204" charset="-122"/>
                        <a:cs typeface="Verdana" panose="020B0604030504040204" charset="0"/>
                        <a:sym typeface="+mn-ea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sz="900" dirty="0">
                          <a:latin typeface="Verdana" panose="020B0604030504040204" charset="0"/>
                          <a:cs typeface="Verdana" panose="020B0604030504040204" charset="0"/>
                          <a:sym typeface="+mn-ea"/>
                        </a:rPr>
                        <a:t>3KW*2 /230V/50Hz  </a:t>
                      </a:r>
                      <a:endParaRPr lang="en-US" altLang="en-US" sz="900" b="0" dirty="0">
                        <a:solidFill>
                          <a:srgbClr val="404040"/>
                        </a:solidFill>
                        <a:latin typeface="Verdana" panose="020B0604030504040204" charset="0"/>
                        <a:ea typeface="微软雅黑" panose="020B0503020204020204" charset="-122"/>
                        <a:cs typeface="Verdana" panose="020B0604030504040204" charset="0"/>
                        <a:sym typeface="+mn-ea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sz="1000" dirty="0">
                          <a:latin typeface="Verdana" panose="020B0604030504040204" charset="0"/>
                          <a:cs typeface="Verdana" panose="020B0604030504040204" charset="0"/>
                          <a:sym typeface="+mn-ea"/>
                        </a:rPr>
                        <a:t>Glass:330*330mm</a:t>
                      </a:r>
                    </a:p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sz="1000" dirty="0">
                          <a:latin typeface="Verdana" panose="020B0604030504040204" charset="0"/>
                          <a:cs typeface="Verdana" panose="020B0604030504040204" charset="0"/>
                          <a:sym typeface="+mn-ea"/>
                        </a:rPr>
                        <a:t>L800*W470+50*H180mm </a:t>
                      </a:r>
                    </a:p>
                  </a:txBody>
                  <a:tcPr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900" b="0" dirty="0">
                          <a:solidFill>
                            <a:schemeClr val="tx1"/>
                          </a:solidFill>
                          <a:latin typeface="Verdana" panose="020B0604030504040204" charset="0"/>
                          <a:cs typeface="Verdana" panose="020B0604030504040204" charset="0"/>
                        </a:rPr>
                        <a:t>SS304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73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altLang="zh-CN" sz="900" kern="1200" dirty="0">
                          <a:solidFill>
                            <a:schemeClr val="dk1"/>
                          </a:solidFill>
                          <a:latin typeface="Verdana" panose="020B0604030504040204" charset="0"/>
                          <a:ea typeface="+mn-ea"/>
                          <a:cs typeface="Verdana" panose="020B0604030504040204" charset="0"/>
                          <a:sym typeface="+mn-ea"/>
                        </a:rPr>
                        <a:t>GXIH-1+W</a:t>
                      </a:r>
                      <a:endParaRPr lang="zh-CN" altLang="en-US" sz="900" kern="1200" dirty="0">
                        <a:solidFill>
                          <a:schemeClr val="dk1"/>
                        </a:solidFill>
                        <a:latin typeface="Verdana" panose="020B0604030504040204" charset="0"/>
                        <a:ea typeface="+mn-ea"/>
                        <a:cs typeface="Verdana" panose="020B0604030504040204" charset="0"/>
                        <a:sym typeface="+mn-ea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900" kern="1200" dirty="0">
                          <a:solidFill>
                            <a:schemeClr val="dk1"/>
                          </a:solidFill>
                          <a:latin typeface="Verdana" panose="020B0604030504040204" charset="0"/>
                          <a:ea typeface="+mn-ea"/>
                          <a:cs typeface="Verdana" panose="020B0604030504040204" charset="0"/>
                          <a:sym typeface="+mn-ea"/>
                        </a:rPr>
                        <a:t>3KW*2 /230V/50Hz</a:t>
                      </a:r>
                      <a:endParaRPr lang="zh-CN" altLang="en-US" sz="900" kern="1200" dirty="0">
                        <a:solidFill>
                          <a:schemeClr val="dk1"/>
                        </a:solidFill>
                        <a:latin typeface="Verdana" panose="020B0604030504040204" charset="0"/>
                        <a:ea typeface="+mn-ea"/>
                        <a:cs typeface="Verdana" panose="020B0604030504040204" charset="0"/>
                        <a:sym typeface="+mn-ea"/>
                      </a:endParaRPr>
                    </a:p>
                  </a:txBody>
                  <a:tcPr marL="12700" marR="12700" marT="127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altLang="en-US" sz="900" kern="1200" dirty="0">
                          <a:solidFill>
                            <a:schemeClr val="dk1"/>
                          </a:solidFill>
                          <a:latin typeface="Verdana" panose="020B0604030504040204" charset="0"/>
                          <a:ea typeface="+mn-ea"/>
                          <a:cs typeface="Verdana" panose="020B0604030504040204" charset="0"/>
                          <a:sym typeface="+mn-ea"/>
                        </a:rPr>
                        <a:t>Glass:330*330mm</a:t>
                      </a:r>
                    </a:p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altLang="en-US" sz="900" kern="1200" dirty="0">
                          <a:solidFill>
                            <a:schemeClr val="dk1"/>
                          </a:solidFill>
                          <a:latin typeface="Verdana" panose="020B0604030504040204" charset="0"/>
                          <a:ea typeface="+mn-ea"/>
                          <a:cs typeface="Verdana" panose="020B0604030504040204" charset="0"/>
                          <a:sym typeface="+mn-ea"/>
                        </a:rPr>
                        <a:t>Pot￠400 L800*W470+50*H240mm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en-US" sz="900" b="0" dirty="0">
                          <a:solidFill>
                            <a:schemeClr val="tx1"/>
                          </a:solidFill>
                          <a:latin typeface="Verdana" panose="020B0604030504040204" charset="0"/>
                          <a:cs typeface="Verdana" panose="020B0604030504040204" charset="0"/>
                        </a:rPr>
                        <a:t>SS304</a:t>
                      </a:r>
                      <a:endParaRPr lang="zh-CN" altLang="en-US" sz="900" kern="1200" dirty="0">
                        <a:solidFill>
                          <a:schemeClr val="dk1"/>
                        </a:solidFill>
                        <a:latin typeface="Verdana" panose="020B0604030504040204" charset="0"/>
                        <a:ea typeface="+mn-ea"/>
                        <a:cs typeface="Verdana" panose="020B0604030504040204" charset="0"/>
                        <a:sym typeface="+mn-ea"/>
                      </a:endParaRPr>
                    </a:p>
                  </a:txBody>
                  <a:tcPr marL="12700" marR="12700" marT="127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文本框 7"/>
          <p:cNvSpPr txBox="1"/>
          <p:nvPr/>
        </p:nvSpPr>
        <p:spPr>
          <a:xfrm>
            <a:off x="4074609" y="307311"/>
            <a:ext cx="6562631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90000"/>
              </a:lnSpc>
            </a:pPr>
            <a:r>
              <a:rPr lang="en-US" altLang="zh-CN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Commercial   double induction cooker</a:t>
            </a:r>
            <a:endParaRPr lang="en-US" altLang="zh-CN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Verdana" panose="020B0604030504040204" charset="0"/>
              <a:ea typeface="微软雅黑" panose="020B0503020204020204" charset="-122"/>
              <a:cs typeface="Verdana" panose="020B0604030504040204" charset="0"/>
              <a:sym typeface="+mn-ea"/>
            </a:endParaRPr>
          </a:p>
        </p:txBody>
      </p:sp>
      <p:graphicFrame>
        <p:nvGraphicFramePr>
          <p:cNvPr id="12" name="表格 11"/>
          <p:cNvGraphicFramePr/>
          <p:nvPr/>
        </p:nvGraphicFramePr>
        <p:xfrm>
          <a:off x="3448953" y="1868828"/>
          <a:ext cx="8107045" cy="424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7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923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000" b="0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charset="0"/>
                          <a:sym typeface="+mn-ea"/>
                        </a:rPr>
                        <a:t>Power/Frequency:   </a:t>
                      </a:r>
                      <a:r>
                        <a:rPr lang="en-US" altLang="zh-CN" sz="1000" b="0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charset="0"/>
                          <a:sym typeface="+mn-ea"/>
                        </a:rPr>
                        <a:t>2 </a:t>
                      </a:r>
                      <a:r>
                        <a:rPr lang="zh-CN" altLang="en-US" sz="1000" b="0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charset="0"/>
                          <a:sym typeface="+mn-ea"/>
                        </a:rPr>
                        <a:t>*</a:t>
                      </a:r>
                      <a:r>
                        <a:rPr lang="en-US" altLang="en-US" sz="1000" b="0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charset="0"/>
                          <a:sym typeface="+mn-ea"/>
                        </a:rPr>
                        <a:t>3 KW /50-60Hz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87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000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charset="0"/>
                          <a:sym typeface="+mn-ea"/>
                        </a:rPr>
                        <a:t>Voltage: 230V,single phase</a:t>
                      </a:r>
                      <a:endParaRPr lang="en-US" altLang="en-US" sz="1000" b="0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charset="0"/>
                        <a:sym typeface="+mn-ea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87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charset="0"/>
                          <a:sym typeface="+mn-ea"/>
                        </a:rPr>
                        <a:t>Range of voltage fluctuation:</a:t>
                      </a:r>
                      <a:r>
                        <a:rPr lang="en-US" altLang="en-US" sz="1000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charset="0"/>
                          <a:sym typeface="+mn-ea"/>
                        </a:rPr>
                        <a:t>  220v +/- 40%</a:t>
                      </a:r>
                      <a:endParaRPr lang="en-US" altLang="en-US" sz="1000" b="0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charset="0"/>
                        <a:sym typeface="+mn-ea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9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charset="0"/>
                          <a:sym typeface="+mn-ea"/>
                        </a:rPr>
                        <a:t>Glass thickness:</a:t>
                      </a:r>
                      <a:r>
                        <a:rPr lang="en-US" altLang="zh-CN" sz="1000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charset="0"/>
                          <a:sym typeface="+mn-ea"/>
                        </a:rPr>
                        <a:t>4</a:t>
                      </a:r>
                      <a:r>
                        <a:rPr lang="en-US" altLang="en-US" sz="1000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charset="0"/>
                          <a:sym typeface="+mn-ea"/>
                        </a:rPr>
                        <a:t>mm</a:t>
                      </a:r>
                      <a:endParaRPr lang="en-US" altLang="en-US" sz="1000" b="0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charset="0"/>
                        <a:sym typeface="+mn-ea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862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000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charset="0"/>
                          <a:sym typeface="+mn-ea"/>
                        </a:rPr>
                        <a:t>Maximum glass load： </a:t>
                      </a:r>
                      <a:r>
                        <a:rPr lang="en-US" altLang="zh-CN" sz="1000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≦  </a:t>
                      </a:r>
                      <a:r>
                        <a:rPr lang="en-US" altLang="en-US" sz="1000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charset="0"/>
                          <a:sym typeface="+mn-ea"/>
                        </a:rPr>
                        <a:t>50KG </a:t>
                      </a:r>
                      <a:endParaRPr lang="en-US" altLang="en-US" sz="1000" b="0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charset="0"/>
                        <a:sym typeface="+mn-ea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23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000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charset="0"/>
                          <a:sym typeface="+mn-ea"/>
                        </a:rPr>
                        <a:t> </a:t>
                      </a:r>
                      <a:endParaRPr lang="en-US" altLang="en-US" sz="1000" b="0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charset="0"/>
                        <a:sym typeface="+mn-ea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87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000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charset="0"/>
                          <a:sym typeface="+mn-ea"/>
                        </a:rPr>
                        <a:t> pan suitable material: Cast Iron</a:t>
                      </a:r>
                      <a:endParaRPr lang="en-US" altLang="en-US" sz="1000" b="0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charset="0"/>
                        <a:sym typeface="+mn-ea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6843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charset="0"/>
                          <a:sym typeface="+mn-ea"/>
                        </a:rPr>
                        <a:t> </a:t>
                      </a:r>
                      <a:r>
                        <a:rPr lang="en-US" altLang="en-US" sz="1000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charset="0"/>
                          <a:sym typeface="+mn-ea"/>
                        </a:rPr>
                        <a:t>Working environment: Humidity 30%-90% ; Temperature -5℃-40℃</a:t>
                      </a:r>
                      <a:endParaRPr lang="en-US" altLang="en-US" sz="1000" b="0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charset="0"/>
                        <a:sym typeface="+mn-ea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96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Application : cafes bar, bakery, food truck, traveling food stalls and fast food restaurant. </a:t>
                      </a:r>
                      <a:endParaRPr lang="en-US" altLang="en-US" sz="1000" b="0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charset="0"/>
                        <a:sym typeface="+mn-ea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9890">
                <a:tc>
                  <a:txBody>
                    <a:bodyPr/>
                    <a:lstStyle/>
                    <a:p>
                      <a:r>
                        <a:rPr lang="zh-CN" altLang="en-US" sz="1000" b="1" dirty="0">
                          <a:solidFill>
                            <a:srgbClr val="C00000"/>
                          </a:solidFill>
                          <a:latin typeface="Verdana" pitchFamily="34" charset="0"/>
                        </a:rPr>
                        <a:t>💥    </a:t>
                      </a:r>
                      <a:r>
                        <a:rPr lang="en-US" altLang="zh-CN" sz="10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Induction heating technology </a:t>
                      </a:r>
                    </a:p>
                    <a:p>
                      <a:r>
                        <a:rPr lang="en-US" altLang="zh-CN" sz="1000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         1)Up to 92%  thermal efficiency</a:t>
                      </a:r>
                    </a:p>
                    <a:p>
                      <a:r>
                        <a:rPr lang="en-US" altLang="zh-CN" sz="1000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         2)40%  energy saving than gas operated </a:t>
                      </a:r>
                    </a:p>
                    <a:p>
                      <a:r>
                        <a:rPr lang="en-US" altLang="zh-CN" sz="1000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Arial" pitchFamily="34" charset="0"/>
                        </a:rPr>
                        <a:t>         3)High frequency coil ,no blind heating area </a:t>
                      </a:r>
                    </a:p>
                    <a:p>
                      <a:endParaRPr lang="en-US" altLang="zh-CN" sz="1000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r>
                        <a:rPr lang="zh-CN" altLang="en-US" sz="1000" b="1" dirty="0">
                          <a:solidFill>
                            <a:srgbClr val="C00000"/>
                          </a:solidFill>
                          <a:latin typeface="Verdana" pitchFamily="34" charset="0"/>
                          <a:cs typeface="Arial" pitchFamily="34" charset="0"/>
                        </a:rPr>
                        <a:t>💥    </a:t>
                      </a:r>
                      <a:r>
                        <a:rPr lang="en-US" altLang="zh-CN" sz="10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Arial" pitchFamily="34" charset="0"/>
                        </a:rPr>
                        <a:t>Easy operation </a:t>
                      </a:r>
                    </a:p>
                    <a:p>
                      <a:r>
                        <a:rPr lang="en-US" altLang="zh-CN" sz="1000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Arial" pitchFamily="34" charset="0"/>
                        </a:rPr>
                        <a:t>          1)</a:t>
                      </a:r>
                      <a:r>
                        <a:rPr lang="en-US" altLang="zh-CN" sz="1000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 Compact &amp; portable </a:t>
                      </a:r>
                      <a:endParaRPr lang="en-US" altLang="zh-CN" sz="1000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r>
                        <a:rPr lang="en-US" altLang="zh-CN" sz="1000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Arial" pitchFamily="34" charset="0"/>
                        </a:rPr>
                        <a:t>          2) 360˚ Knob switch &amp; 8  power rating </a:t>
                      </a:r>
                    </a:p>
                    <a:p>
                      <a:r>
                        <a:rPr lang="en-US" altLang="zh-CN" sz="1000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Arial" pitchFamily="34" charset="0"/>
                        </a:rPr>
                        <a:t>          3)</a:t>
                      </a:r>
                      <a:r>
                        <a:rPr lang="en-US" altLang="zh-CN" sz="1000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 Built-in safety protection and  error code display system</a:t>
                      </a:r>
                      <a:r>
                        <a:rPr lang="en-US" altLang="en-US" sz="1000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Arial" pitchFamily="34" charset="0"/>
                          <a:sym typeface="+mn-ea"/>
                        </a:rPr>
                        <a:t>  </a:t>
                      </a:r>
                    </a:p>
                    <a:p>
                      <a:r>
                        <a:rPr lang="en-US" altLang="en-US" sz="1000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Arial" pitchFamily="34" charset="0"/>
                          <a:sym typeface="+mn-ea"/>
                        </a:rPr>
                        <a:t>          4) Fully mould 304 SUS ,easy clearing </a:t>
                      </a:r>
                    </a:p>
                    <a:p>
                      <a:endParaRPr lang="en-US" altLang="zh-CN" sz="1000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r>
                        <a:rPr lang="zh-CN" altLang="en-US" sz="1000" b="1" dirty="0">
                          <a:solidFill>
                            <a:srgbClr val="C00000"/>
                          </a:solidFill>
                          <a:latin typeface="Verdana" pitchFamily="34" charset="0"/>
                          <a:cs typeface="Arial" pitchFamily="34" charset="0"/>
                        </a:rPr>
                        <a:t>💥    </a:t>
                      </a:r>
                      <a:r>
                        <a:rPr lang="en-US" altLang="zh-CN" sz="10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Arial" pitchFamily="34" charset="0"/>
                        </a:rPr>
                        <a:t>Safety  &amp; ECO –friendly </a:t>
                      </a:r>
                    </a:p>
                    <a:p>
                      <a:r>
                        <a:rPr lang="en-US" altLang="zh-CN" sz="1000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Arial" pitchFamily="34" charset="0"/>
                        </a:rPr>
                        <a:t>         1)</a:t>
                      </a:r>
                      <a:r>
                        <a:rPr lang="zh-CN" altLang="en-US" sz="1000" dirty="0">
                          <a:solidFill>
                            <a:srgbClr val="C00000"/>
                          </a:solidFill>
                          <a:latin typeface="Verdana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zh-CN" sz="1000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Arial" pitchFamily="34" charset="0"/>
                        </a:rPr>
                        <a:t>no open fire &amp;  no fire hazard &amp; no smoke &amp; no Grease  &amp; Odor free</a:t>
                      </a:r>
                    </a:p>
                    <a:p>
                      <a:r>
                        <a:rPr lang="en-US" altLang="zh-CN" sz="1000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Arial" pitchFamily="34" charset="0"/>
                        </a:rPr>
                        <a:t>         2)</a:t>
                      </a:r>
                      <a:r>
                        <a:rPr lang="zh-CN" altLang="en-US" sz="1000" dirty="0">
                          <a:solidFill>
                            <a:srgbClr val="C00000"/>
                          </a:solidFill>
                          <a:latin typeface="Verdana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zh-CN" sz="1000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Arial" pitchFamily="34" charset="0"/>
                        </a:rPr>
                        <a:t>Reduce temperature &amp; noise  &amp;  Enhance working environment</a:t>
                      </a:r>
                      <a:endParaRPr lang="en-US" altLang="en-US" sz="1000" b="0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charset="0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3096" y="1413875"/>
            <a:ext cx="2779554" cy="1547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568" y="3296544"/>
            <a:ext cx="2859870" cy="155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7"/>
          <p:cNvSpPr txBox="1"/>
          <p:nvPr/>
        </p:nvSpPr>
        <p:spPr>
          <a:xfrm>
            <a:off x="2006885" y="139531"/>
            <a:ext cx="8503285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90000"/>
              </a:lnSpc>
            </a:pPr>
            <a:r>
              <a:rPr lang="en-US" altLang="zh-CN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 Component of double induction cooker</a:t>
            </a:r>
            <a:endParaRPr lang="en-US" altLang="zh-CN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Verdana" panose="020B0604030504040204" charset="0"/>
              <a:ea typeface="微软雅黑" panose="020B0503020204020204" charset="-122"/>
              <a:cs typeface="Verdana" panose="020B0604030504040204" charset="0"/>
              <a:sym typeface="+mn-ea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52338" y="698848"/>
            <a:ext cx="11467751" cy="6083651"/>
            <a:chOff x="352338" y="623347"/>
            <a:chExt cx="11467751" cy="6083651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12317" y="4211273"/>
              <a:ext cx="2888004" cy="2369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2338" y="654341"/>
              <a:ext cx="2883672" cy="3446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08723" y="635003"/>
              <a:ext cx="2572626" cy="3450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208991" y="656257"/>
              <a:ext cx="3076090" cy="3445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475739" y="623347"/>
              <a:ext cx="2344350" cy="3455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245835" y="4222973"/>
              <a:ext cx="2470328" cy="248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矩形 15"/>
          <p:cNvSpPr/>
          <p:nvPr/>
        </p:nvSpPr>
        <p:spPr>
          <a:xfrm>
            <a:off x="9252188" y="5861699"/>
            <a:ext cx="2074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</a:rPr>
              <a:t>Anti-Slip foot design</a:t>
            </a:r>
          </a:p>
        </p:txBody>
      </p:sp>
      <p:cxnSp>
        <p:nvCxnSpPr>
          <p:cNvPr id="18" name="直接箭头连接符 17"/>
          <p:cNvCxnSpPr/>
          <p:nvPr/>
        </p:nvCxnSpPr>
        <p:spPr>
          <a:xfrm flipH="1">
            <a:off x="8405770" y="6065240"/>
            <a:ext cx="96473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32319" y="1374193"/>
            <a:ext cx="6870065" cy="326072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67" y="1291904"/>
            <a:ext cx="5142312" cy="330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企业微信截图_1552289088633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15" y="723265"/>
            <a:ext cx="11824970" cy="558546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7f9e04ca-60c6-406a-8201-729510e8ca8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57725780-2f48-4111-b31f-35ca4ea76d45}"/>
  <p:tag name="TABLE_SKINIDX" val="3"/>
  <p:tag name="TABLE_ENCOLOR" val="#FFFFFF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268</Words>
  <Application>Microsoft Office PowerPoint</Application>
  <PresentationFormat>Widescreen</PresentationFormat>
  <Paragraphs>47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微软雅黑</vt:lpstr>
      <vt:lpstr>Arial</vt:lpstr>
      <vt:lpstr>Calibri</vt:lpstr>
      <vt:lpstr>Verdana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Harley Lane</dc:creator>
  <cp:lastModifiedBy>Harley Lane</cp:lastModifiedBy>
  <cp:revision>245</cp:revision>
  <dcterms:created xsi:type="dcterms:W3CDTF">2019-02-28T05:34:00Z</dcterms:created>
  <dcterms:modified xsi:type="dcterms:W3CDTF">2023-03-16T11:48:20Z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